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  <p:sldMasterId id="2147483949" r:id="rId2"/>
    <p:sldMasterId id="2147483961" r:id="rId3"/>
  </p:sldMasterIdLst>
  <p:notesMasterIdLst>
    <p:notesMasterId r:id="rId28"/>
  </p:notesMasterIdLst>
  <p:sldIdLst>
    <p:sldId id="307" r:id="rId4"/>
    <p:sldId id="331" r:id="rId5"/>
    <p:sldId id="340" r:id="rId6"/>
    <p:sldId id="352" r:id="rId7"/>
    <p:sldId id="353" r:id="rId8"/>
    <p:sldId id="341" r:id="rId9"/>
    <p:sldId id="36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39" r:id="rId18"/>
    <p:sldId id="332" r:id="rId19"/>
    <p:sldId id="354" r:id="rId20"/>
    <p:sldId id="344" r:id="rId21"/>
    <p:sldId id="363" r:id="rId22"/>
    <p:sldId id="359" r:id="rId23"/>
    <p:sldId id="356" r:id="rId24"/>
    <p:sldId id="358" r:id="rId25"/>
    <p:sldId id="305" r:id="rId26"/>
    <p:sldId id="306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EFF"/>
    <a:srgbClr val="00CC99"/>
    <a:srgbClr val="CCFFCC"/>
    <a:srgbClr val="009999"/>
    <a:srgbClr val="0099FF"/>
    <a:srgbClr val="0082DA"/>
    <a:srgbClr val="99CCFF"/>
    <a:srgbClr val="0099CC"/>
    <a:srgbClr val="0090F2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6" autoAdjust="0"/>
    <p:restoredTop sz="77927" autoAdjust="0"/>
  </p:normalViewPr>
  <p:slideViewPr>
    <p:cSldViewPr snapToGrid="0">
      <p:cViewPr varScale="1">
        <p:scale>
          <a:sx n="79" d="100"/>
          <a:sy n="79" d="100"/>
        </p:scale>
        <p:origin x="1312" y="1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2T17:45:05.56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0BC517-2337-4C95-BC51-E4E86C826872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59F407-001A-4579-84D5-FF93DBAE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6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0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0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85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50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5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8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6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3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5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56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76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91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80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1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5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1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4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407-001A-4579-84D5-FF93DBAE7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5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C926-41FB-6940-9980-1801FE9AF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89538-7A0B-864C-8A02-3DFEBBD16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2DBE-C936-0E48-8F66-0B2A3F89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0D9A-1A58-EE49-A2E6-7425F69D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7AEC6-63D6-3649-B76C-6FC36F43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FFB3-ACFC-284C-A839-81F4AB09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D5CAB-A462-8E4C-BB5F-AD2F2140F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788A-6E90-B34A-9E51-7CD74695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BC329-98B5-9549-9637-CFC95D3F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1960E-34FE-614C-99D8-C0AC0BFF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4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113AC-1DBE-204F-A0F0-9F0875953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86357-7465-3B42-8642-768143FFB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C1E28-3BB3-AD45-A9BA-F3D69599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73092-F930-864B-BC4A-8B641EB1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92EA2-5EBF-634C-8063-7CEE3BDE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5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2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3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94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88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24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6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9157-6DED-674F-B604-50153329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3BA4-3CD3-1945-872D-8C6CA3FCC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2B4F7-2178-284B-A7CB-D4BB788F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B0C8-2474-2F4A-A16E-0B3C0FE5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6A7C-5A35-A74F-8351-37C2745C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9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73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2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7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57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4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2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31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1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0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EE8D-8BEA-0F48-B327-0381D252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1FA54-C572-5547-A578-05A3F953D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50ADA-1207-2046-8F3A-036DC2BC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3275D-133A-0F47-9487-D52285DF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D8CA2-0465-1B4D-97DD-10FAA40F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46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25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42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7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2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3276-5B5C-424D-9C8D-9ED5BAE5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374B1-3CA2-F04B-A433-2D4AFE12D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9A8CF-1B79-F845-8A0A-9FC03374C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97252-6AC9-5C42-A146-4C8E0C22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07E4C-73AD-7349-B2BC-62B9E5DA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FB47B-1BCF-E647-86C8-7EE63487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61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4222-0E43-A540-91C0-FB7BD4D8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DC7E2-8000-AD4C-9F0A-F369C4EE0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E1279-1A42-FA4A-BFBD-FB550FC50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6411B-A6E4-2340-ABD3-91CE383F5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C0657-4542-194C-8E31-2D7DF43FD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B643A5-27AC-3149-8648-9845F2AD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824AA-BB4E-C441-A3E1-DED308B6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59F1A-2C7C-524F-B223-D652E324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21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3C2D-FFE3-0E42-8331-6CE51845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BA9AA-155B-4C4A-8976-9FC6D7B1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7EBF4-7BC2-FF48-8DED-382D73BB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B1556-45BE-FA4B-832C-551E25E3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6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B05DA-AF20-D844-B7CB-177C8F33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1F6FF-7F85-4349-905B-DDCFB12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1674D-C756-6A42-B176-EE567D91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54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EE88-4135-FF4F-81A8-E3A73AD0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31972-D5CA-F549-9D18-25A28CD58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1F3D9-44A0-5541-BC67-68718EFE6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D62DD-C44D-4849-B514-DF241A63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F4093-E300-9846-815E-7DD5B259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98258-04BD-9E41-9582-B2D3E69F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56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FAFD-8E5A-974C-898B-2C78F5EE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D9186-C48F-F04F-B601-BD3541E69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63149-C256-DA42-8D84-F0CDA0F05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2AC00-E844-B349-8456-CC415ED0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173BF-E0AB-1C4B-B6C2-1EC315C2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0D365-0860-F24E-805C-965C613A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39431-2E6E-4C4F-A316-326469D2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47803-4428-F748-8C81-AD4B3C03D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3E7B2-D8F2-7743-A365-31BC0A72B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C0333-196F-C246-AFA8-B4D748387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8401-744E-CC48-8036-398C73F84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4E81-7C3B-4847-80CC-5B1C8CD7C280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D7666-3CCB-413B-82E0-44C2B47F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0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q.utoronto.ca/enroll/ET679B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r-bloggers.com/" TargetMode="External"/><Relationship Id="rId5" Type="http://schemas.openxmlformats.org/officeDocument/2006/relationships/hyperlink" Target="https://www.rstudio.com/resources/cheatsheets/" TargetMode="External"/><Relationship Id="rId4" Type="http://schemas.openxmlformats.org/officeDocument/2006/relationships/hyperlink" Target="https://mdl.library.utoronto.ca/technology/tutorials/introduction-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adia.muhe@utoronto.c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168" y="1846018"/>
            <a:ext cx="5625032" cy="23876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1000"/>
              </a:spcBef>
            </a:pP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Getting Started with R in RStudio</a:t>
            </a:r>
            <a:br>
              <a:rPr lang="en-US" sz="29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9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By Nadia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Muhe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Map &amp; Data Library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University of Toronto</a:t>
            </a:r>
            <a:endParaRPr lang="en-US" sz="2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2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" y="1828800"/>
            <a:ext cx="10845724" cy="435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Syntax structure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099928" y="3628189"/>
            <a:ext cx="105641" cy="3265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071051" y="3620387"/>
            <a:ext cx="130630" cy="36813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5398992" y="3615279"/>
            <a:ext cx="140571" cy="37324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2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" y="1828800"/>
            <a:ext cx="10845724" cy="435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Syntax structure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99928" y="3628189"/>
            <a:ext cx="105641" cy="3265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952998" y="3628189"/>
            <a:ext cx="105641" cy="3265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9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" y="1828800"/>
            <a:ext cx="10845724" cy="435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Syntax structure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99928" y="3628189"/>
            <a:ext cx="105641" cy="3265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952998" y="3628189"/>
            <a:ext cx="105641" cy="3265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441016" y="3628189"/>
            <a:ext cx="105641" cy="3265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229600" y="3627638"/>
            <a:ext cx="83287" cy="32712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" y="1828800"/>
            <a:ext cx="10845724" cy="435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Syntax structure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99928" y="3628189"/>
            <a:ext cx="105641" cy="3265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952998" y="3628189"/>
            <a:ext cx="105641" cy="3265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441016" y="3628189"/>
            <a:ext cx="105641" cy="3265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229600" y="3627638"/>
            <a:ext cx="83287" cy="32712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663957" y="2498652"/>
            <a:ext cx="469949" cy="8506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9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" y="1828800"/>
            <a:ext cx="10827434" cy="4669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Syntax structure</a:t>
            </a:r>
          </a:p>
        </p:txBody>
      </p:sp>
    </p:spTree>
    <p:extLst>
      <p:ext uri="{BB962C8B-B14F-4D97-AF65-F5344CB8AC3E}">
        <p14:creationId xmlns:p14="http://schemas.microsoft.com/office/powerpoint/2010/main" val="201006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Demo: dataset</a:t>
            </a:r>
          </a:p>
        </p:txBody>
      </p:sp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id="{035FA024-1D0C-0243-AB73-CDB3F1051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728216"/>
            <a:ext cx="10344219" cy="3932513"/>
          </a:xfrm>
        </p:spPr>
      </p:pic>
    </p:spTree>
    <p:extLst>
      <p:ext uri="{BB962C8B-B14F-4D97-AF65-F5344CB8AC3E}">
        <p14:creationId xmlns:p14="http://schemas.microsoft.com/office/powerpoint/2010/main" val="416572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42486-F406-4D89-B062-F85AE1AAADD8}"/>
              </a:ext>
            </a:extLst>
          </p:cNvPr>
          <p:cNvSpPr txBox="1"/>
          <p:nvPr/>
        </p:nvSpPr>
        <p:spPr>
          <a:xfrm>
            <a:off x="838200" y="1690688"/>
            <a:ext cx="10515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/>
              <a:t>Let’s begin!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5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Why is R popular?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§"/>
            </a:pPr>
            <a:r>
              <a:rPr lang="en-US" dirty="0"/>
              <a:t>Open source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n-US" dirty="0"/>
              <a:t>Advanced statistical </a:t>
            </a:r>
            <a:r>
              <a:rPr lang="en-CA" dirty="0"/>
              <a:t>programming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n-US" dirty="0"/>
              <a:t>Outstanding graphs</a:t>
            </a:r>
            <a:endParaRPr lang="en-CA" dirty="0"/>
          </a:p>
          <a:p>
            <a:pPr>
              <a:buSzPct val="75000"/>
              <a:buFont typeface="Wingdings" pitchFamily="2" charset="2"/>
              <a:buChar char="§"/>
            </a:pPr>
            <a:r>
              <a:rPr lang="en-US" dirty="0"/>
              <a:t>Vast community 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n-CA" dirty="0"/>
              <a:t>More than 16,700 packages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CA" sz="2000" dirty="0">
                <a:hlinkClick r:id="rId3"/>
              </a:rPr>
              <a:t>https://cran.r-project.org/web/packages/</a:t>
            </a:r>
            <a:r>
              <a:rPr lang="en-C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74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ADME">
            <a:extLst>
              <a:ext uri="{FF2B5EF4-FFF2-40B4-BE49-F238E27FC236}">
                <a16:creationId xmlns:a16="http://schemas.microsoft.com/office/drawing/2014/main" id="{C28FDB10-DCE6-694D-85AD-507782E3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19" y="4021817"/>
            <a:ext cx="2674504" cy="17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Packages: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121" y="3302419"/>
            <a:ext cx="2495664" cy="40556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opendataportal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61FE4-B0B9-9D43-B29E-20D7EEB0CD1B}"/>
              </a:ext>
            </a:extLst>
          </p:cNvPr>
          <p:cNvSpPr txBox="1"/>
          <p:nvPr/>
        </p:nvSpPr>
        <p:spPr>
          <a:xfrm>
            <a:off x="2565321" y="5553814"/>
            <a:ext cx="183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tidycensus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8ABCA58-6995-AC47-8C70-74E4D4CF5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19" y="1789693"/>
            <a:ext cx="2674504" cy="1517156"/>
          </a:xfrm>
          <a:prstGeom prst="rect">
            <a:avLst/>
          </a:prstGeom>
        </p:spPr>
      </p:pic>
      <p:pic>
        <p:nvPicPr>
          <p:cNvPr id="1026" name="Picture 2" descr="Access, retrieve, and work with Canadian Census data and geography. •  cancensus">
            <a:extLst>
              <a:ext uri="{FF2B5EF4-FFF2-40B4-BE49-F238E27FC236}">
                <a16:creationId xmlns:a16="http://schemas.microsoft.com/office/drawing/2014/main" id="{8A591647-2938-9F44-BA27-1BEA9B85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91" y="1789693"/>
            <a:ext cx="1490984" cy="17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 Comtrade | International Trade Statistics Database">
            <a:extLst>
              <a:ext uri="{FF2B5EF4-FFF2-40B4-BE49-F238E27FC236}">
                <a16:creationId xmlns:a16="http://schemas.microsoft.com/office/drawing/2014/main" id="{D6F6B7CB-8BC2-3544-8D37-CE3480A8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84" y="3977307"/>
            <a:ext cx="2759937" cy="146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7EDEBF-D8F6-6F4F-924D-D7FB7E9BB125}"/>
              </a:ext>
            </a:extLst>
          </p:cNvPr>
          <p:cNvSpPr txBox="1"/>
          <p:nvPr/>
        </p:nvSpPr>
        <p:spPr>
          <a:xfrm>
            <a:off x="6997511" y="5409552"/>
            <a:ext cx="114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comtradr</a:t>
            </a:r>
          </a:p>
        </p:txBody>
      </p:sp>
    </p:spTree>
    <p:extLst>
      <p:ext uri="{BB962C8B-B14F-4D97-AF65-F5344CB8AC3E}">
        <p14:creationId xmlns:p14="http://schemas.microsoft.com/office/powerpoint/2010/main" val="214324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Packages: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rmarkdown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2943386" cy="68510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endParaRPr lang="en-US" sz="1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148194-E6D3-AB44-8215-907FC0B5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43" y="2155126"/>
            <a:ext cx="3574932" cy="26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9FDE180-E251-9B4F-A9D7-55F3FBA2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06" y="2178946"/>
            <a:ext cx="3430647" cy="25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ECD4C2E-078B-D740-AE7A-76F2AEA1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39" y="2151490"/>
            <a:ext cx="3587010" cy="26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4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53" name="Content Placeholder 4"/>
          <p:cNvSpPr>
            <a:spLocks noGrp="1"/>
          </p:cNvSpPr>
          <p:nvPr>
            <p:ph idx="1"/>
          </p:nvPr>
        </p:nvSpPr>
        <p:spPr>
          <a:xfrm>
            <a:off x="1011936" y="1842519"/>
            <a:ext cx="10168128" cy="4022699"/>
          </a:xfrm>
        </p:spPr>
        <p:txBody>
          <a:bodyPr numCol="2">
            <a:normAutofit/>
          </a:bodyPr>
          <a:lstStyle/>
          <a:p>
            <a:pPr marL="473075" indent="-457200">
              <a:lnSpc>
                <a:spcPct val="100000"/>
              </a:lnSpc>
              <a:buSzPct val="75000"/>
              <a:buFont typeface="Zapf Dingbats"/>
              <a:buChar char="✽"/>
            </a:pPr>
            <a:r>
              <a:rPr lang="en-US" dirty="0"/>
              <a:t>Software</a:t>
            </a:r>
          </a:p>
          <a:p>
            <a:pPr marL="473075" indent="-457200">
              <a:lnSpc>
                <a:spcPct val="100000"/>
              </a:lnSpc>
              <a:buSzPct val="75000"/>
              <a:buFont typeface="Zapf Dingbats"/>
              <a:buChar char="✽"/>
            </a:pPr>
            <a:r>
              <a:rPr lang="en-US" dirty="0"/>
              <a:t>Syntax</a:t>
            </a:r>
          </a:p>
          <a:p>
            <a:pPr marL="473075" indent="-457200">
              <a:lnSpc>
                <a:spcPct val="100000"/>
              </a:lnSpc>
              <a:buSzPct val="75000"/>
              <a:buFont typeface="Zapf Dingbats"/>
              <a:buChar char="✽"/>
            </a:pPr>
            <a:r>
              <a:rPr lang="en-US" dirty="0"/>
              <a:t>Demo</a:t>
            </a:r>
          </a:p>
          <a:p>
            <a:pPr marL="473075" indent="-457200">
              <a:lnSpc>
                <a:spcPct val="100000"/>
              </a:lnSpc>
              <a:buSzPct val="75000"/>
              <a:buFont typeface="Zapf Dingbats"/>
              <a:buChar char="✽"/>
            </a:pPr>
            <a:r>
              <a:rPr lang="en-US" dirty="0"/>
              <a:t>Why is R popular?</a:t>
            </a:r>
          </a:p>
          <a:p>
            <a:pPr marL="473075" indent="-457200">
              <a:lnSpc>
                <a:spcPct val="100000"/>
              </a:lnSpc>
              <a:buSzPct val="75000"/>
              <a:buFont typeface="Zapf Dingbats"/>
              <a:buChar char="✽"/>
            </a:pPr>
            <a:r>
              <a:rPr lang="en-US" dirty="0"/>
              <a:t>Packages</a:t>
            </a:r>
          </a:p>
          <a:p>
            <a:pPr marL="473075" indent="-457200">
              <a:lnSpc>
                <a:spcPct val="100000"/>
              </a:lnSpc>
              <a:buSzPct val="75000"/>
              <a:buFont typeface="Zapf Dingbats"/>
              <a:buChar char="✽"/>
            </a:pPr>
            <a:r>
              <a:rPr lang="en-US" dirty="0"/>
              <a:t>Resources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2235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Packages: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tidyverse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 descr="Tidy Messy Data • tidyr">
            <a:extLst>
              <a:ext uri="{FF2B5EF4-FFF2-40B4-BE49-F238E27FC236}">
                <a16:creationId xmlns:a16="http://schemas.microsoft.com/office/drawing/2014/main" id="{8F8B3F67-3D8C-DC48-9DE4-6D41DCCE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5" y="2382130"/>
            <a:ext cx="1600154" cy="1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Grammar of Data Manipulation • dplyr">
            <a:extLst>
              <a:ext uri="{FF2B5EF4-FFF2-40B4-BE49-F238E27FC236}">
                <a16:creationId xmlns:a16="http://schemas.microsoft.com/office/drawing/2014/main" id="{80D3DEDD-9779-0240-A70D-EB520D2E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83" y="2382130"/>
            <a:ext cx="1582764" cy="18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ates and times with lubridate : : CHEAT SHEET">
            <a:extLst>
              <a:ext uri="{FF2B5EF4-FFF2-40B4-BE49-F238E27FC236}">
                <a16:creationId xmlns:a16="http://schemas.microsoft.com/office/drawing/2014/main" id="{80616ED7-560F-F243-B084-A05DA78C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81" y="2367546"/>
            <a:ext cx="1566340" cy="181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imple, Consistent Wrappers for Common String Operations • stringr">
            <a:extLst>
              <a:ext uri="{FF2B5EF4-FFF2-40B4-BE49-F238E27FC236}">
                <a16:creationId xmlns:a16="http://schemas.microsoft.com/office/drawing/2014/main" id="{5235C109-1BB5-8D4C-BCEA-EF25BCD1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55" y="2370533"/>
            <a:ext cx="1594635" cy="18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Learning Functional Programming &amp; purrr – paulvanderlaken.com">
            <a:extLst>
              <a:ext uri="{FF2B5EF4-FFF2-40B4-BE49-F238E27FC236}">
                <a16:creationId xmlns:a16="http://schemas.microsoft.com/office/drawing/2014/main" id="{C05D0D63-A5D0-9840-809C-9478F7662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24" y="2385313"/>
            <a:ext cx="1582764" cy="18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02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Packages: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ggplot2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3008292A-53C1-1541-93A9-2619D434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39" y="4107879"/>
            <a:ext cx="2031034" cy="20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E3BF853-9750-3E43-BE33-1DA2A67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39" y="1627376"/>
            <a:ext cx="2031033" cy="20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B030D68-3C6F-364B-B650-A6C3D1DB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18" y="1690688"/>
            <a:ext cx="2031034" cy="20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E5563F0-4859-C140-A48B-7FA5BFD8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13" y="1625039"/>
            <a:ext cx="2031033" cy="20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DADC1520-16C8-D048-AF38-7F8A406C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71" y="4107880"/>
            <a:ext cx="2031033" cy="20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4F62C74B-1590-CC46-AEF1-6A9A4A83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04" y="4107880"/>
            <a:ext cx="2369540" cy="20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0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Packages</a:t>
            </a:r>
          </a:p>
        </p:txBody>
      </p:sp>
      <p:pic>
        <p:nvPicPr>
          <p:cNvPr id="5122" name="Picture 2" descr="Drawing beautiful maps programmatically with R, sf and ggplot2 — Part 1:  Basics">
            <a:extLst>
              <a:ext uri="{FF2B5EF4-FFF2-40B4-BE49-F238E27FC236}">
                <a16:creationId xmlns:a16="http://schemas.microsoft.com/office/drawing/2014/main" id="{22FEF0B1-6EFA-5A41-A57B-9127A844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01718"/>
            <a:ext cx="3046254" cy="15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Text Mining 'tm' Package in R | COE Toolbox">
            <a:extLst>
              <a:ext uri="{FF2B5EF4-FFF2-40B4-BE49-F238E27FC236}">
                <a16:creationId xmlns:a16="http://schemas.microsoft.com/office/drawing/2014/main" id="{1A2B5491-6540-CB4C-B680-164F9561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20" y="3807723"/>
            <a:ext cx="1999012" cy="18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sics of Audio File Processing in R | by Taposh Dutta-Roy | Medium">
            <a:extLst>
              <a:ext uri="{FF2B5EF4-FFF2-40B4-BE49-F238E27FC236}">
                <a16:creationId xmlns:a16="http://schemas.microsoft.com/office/drawing/2014/main" id="{4E0FAB56-E983-C84F-98CF-8FCD03C6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75" y="1599774"/>
            <a:ext cx="2998421" cy="168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orkshop - Building dashboards in R with flexdashboard - VVSOR">
            <a:extLst>
              <a:ext uri="{FF2B5EF4-FFF2-40B4-BE49-F238E27FC236}">
                <a16:creationId xmlns:a16="http://schemas.microsoft.com/office/drawing/2014/main" id="{B47C3975-1DE6-774B-A8B1-E226ADD6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97" y="4006984"/>
            <a:ext cx="2699583" cy="16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DFA105-2184-B846-99CE-3722F0845A6D}"/>
              </a:ext>
            </a:extLst>
          </p:cNvPr>
          <p:cNvSpPr txBox="1"/>
          <p:nvPr/>
        </p:nvSpPr>
        <p:spPr>
          <a:xfrm>
            <a:off x="5123885" y="4215927"/>
            <a:ext cx="17451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600" dirty="0"/>
              <a:t>Image</a:t>
            </a:r>
          </a:p>
          <a:p>
            <a:r>
              <a:rPr lang="en-US" sz="2600" dirty="0"/>
              <a:t>Processing    </a:t>
            </a:r>
          </a:p>
          <a:p>
            <a:endParaRPr lang="en-US" b="1" dirty="0"/>
          </a:p>
        </p:txBody>
      </p:sp>
      <p:pic>
        <p:nvPicPr>
          <p:cNvPr id="1026" name="Picture 2" descr="RPubs - Introduction to QTL Tutorial">
            <a:extLst>
              <a:ext uri="{FF2B5EF4-FFF2-40B4-BE49-F238E27FC236}">
                <a16:creationId xmlns:a16="http://schemas.microsoft.com/office/drawing/2014/main" id="{8F3A0338-7258-6D42-B8E3-B03F2740F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13991" b="7578"/>
          <a:stretch/>
        </p:blipFill>
        <p:spPr bwMode="auto">
          <a:xfrm>
            <a:off x="4687068" y="1690688"/>
            <a:ext cx="2364891" cy="192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5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SzPct val="50000"/>
              <a:buFont typeface="System Font Regular"/>
              <a:buChar char="■"/>
            </a:pPr>
            <a:r>
              <a:rPr lang="en-US" dirty="0"/>
              <a:t>Quercus course: </a:t>
            </a:r>
            <a:r>
              <a:rPr lang="en-CA" sz="2000" dirty="0">
                <a:hlinkClick r:id="rId3"/>
              </a:rPr>
              <a:t>https://q.utoronto.ca/enroll/ET679B</a:t>
            </a:r>
            <a:r>
              <a:rPr lang="en-CA" sz="2000" dirty="0"/>
              <a:t> </a:t>
            </a:r>
            <a:endParaRPr lang="en-US" sz="2000" dirty="0"/>
          </a:p>
          <a:p>
            <a:pPr>
              <a:lnSpc>
                <a:spcPct val="120000"/>
              </a:lnSpc>
              <a:buSzPct val="50000"/>
              <a:buFont typeface="System Font Regular"/>
              <a:buChar char="■"/>
            </a:pPr>
            <a:r>
              <a:rPr lang="en-US" dirty="0"/>
              <a:t>Tutorial: </a:t>
            </a:r>
            <a:r>
              <a:rPr lang="en-US" sz="2000" dirty="0">
                <a:hlinkClick r:id="rId4"/>
              </a:rPr>
              <a:t>https://mdl.library.utoronto.ca/technology/tutorials/introduction-r</a:t>
            </a:r>
            <a:r>
              <a:rPr lang="en-US" sz="2000" dirty="0"/>
              <a:t> </a:t>
            </a:r>
          </a:p>
          <a:p>
            <a:pPr>
              <a:lnSpc>
                <a:spcPct val="120000"/>
              </a:lnSpc>
              <a:buSzPct val="50000"/>
              <a:buFont typeface="System Font Regular"/>
              <a:buChar char="■"/>
            </a:pPr>
            <a:r>
              <a:rPr lang="en-US" dirty="0"/>
              <a:t>Cheat sheets: </a:t>
            </a:r>
            <a:r>
              <a:rPr lang="en-US" sz="2000" dirty="0">
                <a:hlinkClick r:id="rId5"/>
              </a:rPr>
              <a:t>https://www.rstudio.com/resources/cheatsheets/</a:t>
            </a:r>
            <a:endParaRPr lang="en-US" sz="2000" dirty="0"/>
          </a:p>
          <a:p>
            <a:pPr>
              <a:lnSpc>
                <a:spcPct val="120000"/>
              </a:lnSpc>
              <a:buSzPct val="50000"/>
              <a:buFont typeface="System Font Regular"/>
              <a:buChar char="■"/>
            </a:pPr>
            <a:r>
              <a:rPr lang="en-US" dirty="0"/>
              <a:t>R bloggers: </a:t>
            </a:r>
            <a:r>
              <a:rPr lang="en-US" sz="2000" dirty="0">
                <a:hlinkClick r:id="rId6"/>
              </a:rPr>
              <a:t>https://www.r-bloggers.com/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77093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Contact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Nadia Muhe</a:t>
            </a:r>
          </a:p>
          <a:p>
            <a:pPr marL="0" indent="0">
              <a:buNone/>
            </a:pPr>
            <a:r>
              <a:rPr lang="en-US" sz="3000" dirty="0"/>
              <a:t>Statistical Support Specialist</a:t>
            </a:r>
          </a:p>
          <a:p>
            <a:pPr marL="0" indent="0">
              <a:buNone/>
            </a:pPr>
            <a:r>
              <a:rPr lang="en-US" sz="3000" dirty="0"/>
              <a:t>Email: </a:t>
            </a:r>
            <a:r>
              <a:rPr lang="en-US" sz="3000" dirty="0">
                <a:hlinkClick r:id="rId3"/>
              </a:rPr>
              <a:t>nadia.muhe@utoronto.ca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Phone: 416-978-7689</a:t>
            </a:r>
          </a:p>
        </p:txBody>
      </p:sp>
    </p:spTree>
    <p:extLst>
      <p:ext uri="{BB962C8B-B14F-4D97-AF65-F5344CB8AC3E}">
        <p14:creationId xmlns:p14="http://schemas.microsoft.com/office/powerpoint/2010/main" val="128339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09A792-6624-5C43-9385-7AD7CEC7A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835939"/>
            <a:ext cx="7399471" cy="39367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8F211-90A3-2748-A85E-92080013A1A8}"/>
              </a:ext>
            </a:extLst>
          </p:cNvPr>
          <p:cNvSpPr txBox="1"/>
          <p:nvPr/>
        </p:nvSpPr>
        <p:spPr>
          <a:xfrm>
            <a:off x="1262525" y="5880452"/>
            <a:ext cx="280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https://www.r-project.org/</a:t>
            </a:r>
          </a:p>
        </p:txBody>
      </p:sp>
    </p:spTree>
    <p:extLst>
      <p:ext uri="{BB962C8B-B14F-4D97-AF65-F5344CB8AC3E}">
        <p14:creationId xmlns:p14="http://schemas.microsoft.com/office/powerpoint/2010/main" val="331073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</a:p>
        </p:txBody>
      </p:sp>
      <p:pic>
        <p:nvPicPr>
          <p:cNvPr id="4" name="Content Placeholder 1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23EDFE9-AFFC-164A-86BB-6726E0E18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728216"/>
            <a:ext cx="78443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5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</a:p>
        </p:txBody>
      </p: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461D03-0F89-DD4A-BE1B-7BBA5F5AE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"/>
          <a:stretch/>
        </p:blipFill>
        <p:spPr>
          <a:xfrm>
            <a:off x="1115568" y="1728216"/>
            <a:ext cx="8585200" cy="27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RStudio</a:t>
            </a:r>
          </a:p>
        </p:txBody>
      </p:sp>
      <p:pic>
        <p:nvPicPr>
          <p:cNvPr id="6" name="Content Placeholder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FDD247C-A561-1442-8832-717762DA5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785366"/>
            <a:ext cx="7393001" cy="38975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CE734-C5CC-3742-A004-A96F6D0FBB5D}"/>
              </a:ext>
            </a:extLst>
          </p:cNvPr>
          <p:cNvSpPr txBox="1"/>
          <p:nvPr/>
        </p:nvSpPr>
        <p:spPr>
          <a:xfrm>
            <a:off x="1115568" y="5740082"/>
            <a:ext cx="218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https://rstudio.com/</a:t>
            </a:r>
          </a:p>
        </p:txBody>
      </p:sp>
    </p:spTree>
    <p:extLst>
      <p:ext uri="{BB962C8B-B14F-4D97-AF65-F5344CB8AC3E}">
        <p14:creationId xmlns:p14="http://schemas.microsoft.com/office/powerpoint/2010/main" val="396063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5EC6116-93F3-9541-949A-81248D42F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985607"/>
            <a:ext cx="8997950" cy="3937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RStudio</a:t>
            </a:r>
          </a:p>
        </p:txBody>
      </p:sp>
    </p:spTree>
    <p:extLst>
      <p:ext uri="{BB962C8B-B14F-4D97-AF65-F5344CB8AC3E}">
        <p14:creationId xmlns:p14="http://schemas.microsoft.com/office/powerpoint/2010/main" val="289112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" y="1828800"/>
            <a:ext cx="10845724" cy="435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Syntax structure</a:t>
            </a:r>
          </a:p>
        </p:txBody>
      </p:sp>
    </p:spTree>
    <p:extLst>
      <p:ext uri="{BB962C8B-B14F-4D97-AF65-F5344CB8AC3E}">
        <p14:creationId xmlns:p14="http://schemas.microsoft.com/office/powerpoint/2010/main" val="175443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" y="1828800"/>
            <a:ext cx="10845724" cy="435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Syntax structure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021752" y="3838008"/>
            <a:ext cx="105641" cy="3265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0824"/>
      </p:ext>
    </p:extLst>
  </p:cSld>
  <p:clrMapOvr>
    <a:masterClrMapping/>
  </p:clrMapOvr>
</p:sld>
</file>

<file path=ppt/theme/theme1.xml><?xml version="1.0" encoding="utf-8"?>
<a:theme xmlns:a="http://schemas.openxmlformats.org/drawingml/2006/main" name="MyPresentatio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Presentation1" id="{B1EA2292-A627-CA47-850A-48270561A792}" vid="{3D796CF0-75E7-744D-A1A9-3E4046FEFE6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220</Words>
  <Application>Microsoft Macintosh PowerPoint</Application>
  <PresentationFormat>Widescreen</PresentationFormat>
  <Paragraphs>86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System Font Regular</vt:lpstr>
      <vt:lpstr>Wingdings</vt:lpstr>
      <vt:lpstr>Zapf Dingbats</vt:lpstr>
      <vt:lpstr>MyPresentation1</vt:lpstr>
      <vt:lpstr>1_Office Theme</vt:lpstr>
      <vt:lpstr>2_Office Theme</vt:lpstr>
      <vt:lpstr>Getting Started with R in RStudio  By Nadia Muhe Map &amp; Data Library University of Toronto</vt:lpstr>
      <vt:lpstr>Agenda</vt:lpstr>
      <vt:lpstr>R</vt:lpstr>
      <vt:lpstr>R</vt:lpstr>
      <vt:lpstr>R</vt:lpstr>
      <vt:lpstr>RStudio</vt:lpstr>
      <vt:lpstr>RStudio</vt:lpstr>
      <vt:lpstr>Syntax structure</vt:lpstr>
      <vt:lpstr>Syntax structure</vt:lpstr>
      <vt:lpstr>Syntax structure</vt:lpstr>
      <vt:lpstr>Syntax structure</vt:lpstr>
      <vt:lpstr>Syntax structure</vt:lpstr>
      <vt:lpstr>Syntax structure</vt:lpstr>
      <vt:lpstr>Syntax structure</vt:lpstr>
      <vt:lpstr>Demo: dataset</vt:lpstr>
      <vt:lpstr>Demo</vt:lpstr>
      <vt:lpstr>Why is R popular?</vt:lpstr>
      <vt:lpstr>Packages: datasets</vt:lpstr>
      <vt:lpstr>Packages: rmarkdown</vt:lpstr>
      <vt:lpstr>Packages: tidyverse</vt:lpstr>
      <vt:lpstr>Packages: ggplot2</vt:lpstr>
      <vt:lpstr>Packages</vt:lpstr>
      <vt:lpstr>Resources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R in RStudio  By Nadia Muhe Map &amp; Data Library University of Toronto</dc:title>
  <dc:creator>Microsoft Office User</dc:creator>
  <cp:lastModifiedBy>Microsoft Office User</cp:lastModifiedBy>
  <cp:revision>5</cp:revision>
  <dcterms:created xsi:type="dcterms:W3CDTF">2020-12-07T01:25:38Z</dcterms:created>
  <dcterms:modified xsi:type="dcterms:W3CDTF">2020-12-08T16:03:32Z</dcterms:modified>
</cp:coreProperties>
</file>